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60" r:id="rId11"/>
    <p:sldId id="274" r:id="rId12"/>
    <p:sldId id="275" r:id="rId13"/>
    <p:sldId id="278" r:id="rId14"/>
    <p:sldId id="276" r:id="rId15"/>
    <p:sldId id="277" r:id="rId16"/>
    <p:sldId id="272" r:id="rId17"/>
    <p:sldId id="279" r:id="rId18"/>
    <p:sldId id="280" r:id="rId19"/>
    <p:sldId id="287" r:id="rId20"/>
    <p:sldId id="285" r:id="rId21"/>
    <p:sldId id="281" r:id="rId22"/>
    <p:sldId id="288" r:id="rId23"/>
    <p:sldId id="286" r:id="rId24"/>
    <p:sldId id="289" r:id="rId25"/>
    <p:sldId id="290" r:id="rId26"/>
    <p:sldId id="291" r:id="rId27"/>
    <p:sldId id="282" r:id="rId28"/>
    <p:sldId id="284" r:id="rId29"/>
    <p:sldId id="283" r:id="rId30"/>
    <p:sldId id="261" r:id="rId31"/>
    <p:sldId id="264" r:id="rId32"/>
    <p:sldId id="292" r:id="rId33"/>
    <p:sldId id="263" r:id="rId34"/>
    <p:sldId id="273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07/02/2023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07/02/2023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07/02/2023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07/02/2023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Wednesday 8 – Thursday 9 February 2023</a:t>
            </a:r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980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Raspberry </a:t>
            </a:r>
            <a:r>
              <a:rPr lang="fr-FR" dirty="0" err="1"/>
              <a:t>board</a:t>
            </a:r>
            <a:endParaRPr lang="fr-FR" dirty="0"/>
          </a:p>
        </p:txBody>
      </p:sp>
      <p:pic>
        <p:nvPicPr>
          <p:cNvPr id="5122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20A062C6-33A0-45DB-86B0-DEB1F29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6858000" cy="47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5F1F5C-B473-4E85-B5B1-F9E2F4A1FDB5}"/>
              </a:ext>
            </a:extLst>
          </p:cNvPr>
          <p:cNvSpPr txBox="1"/>
          <p:nvPr/>
        </p:nvSpPr>
        <p:spPr>
          <a:xfrm>
            <a:off x="8250865" y="1807535"/>
            <a:ext cx="318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Raspberry Pi 3 B+ motherboard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831F9-FDAE-47EF-BA76-5F7713C9715D}"/>
              </a:ext>
            </a:extLst>
          </p:cNvPr>
          <p:cNvSpPr/>
          <p:nvPr/>
        </p:nvSpPr>
        <p:spPr>
          <a:xfrm>
            <a:off x="7910622" y="2914724"/>
            <a:ext cx="4281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Quad-core 64 bits processors @ 1,4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(Acorn </a:t>
            </a:r>
            <a:r>
              <a:rPr lang="en-US" dirty="0" err="1"/>
              <a:t>Risc</a:t>
            </a:r>
            <a:r>
              <a:rPr lang="en-US" dirty="0"/>
              <a:t> Machine) architecture used mainly in smartphones, tablets, robotics, automation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Advantages : price, flexibility, performances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AD301642-9885-704D-4250-66E855F8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00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to peripherical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4EA9F-BB1E-415D-8E26-00255E9472AD}"/>
              </a:ext>
            </a:extLst>
          </p:cNvPr>
          <p:cNvSpPr/>
          <p:nvPr/>
        </p:nvSpPr>
        <p:spPr>
          <a:xfrm>
            <a:off x="9016409" y="4456444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WIFI</a:t>
            </a:r>
          </a:p>
          <a:p>
            <a:r>
              <a:rPr lang="fr-FR" dirty="0"/>
              <a:t>+ Bluetooth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2B1879-5AEE-4135-8730-A9BAF61E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4651" r="11250" b="9767"/>
          <a:stretch/>
        </p:blipFill>
        <p:spPr>
          <a:xfrm>
            <a:off x="999460" y="1868301"/>
            <a:ext cx="7666074" cy="467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A33E5-7810-494F-9AD4-571CD4A43057}"/>
              </a:ext>
            </a:extLst>
          </p:cNvPr>
          <p:cNvSpPr/>
          <p:nvPr/>
        </p:nvSpPr>
        <p:spPr>
          <a:xfrm>
            <a:off x="9016409" y="1855012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ethernet</a:t>
            </a:r>
            <a:r>
              <a:rPr lang="fr-FR" dirty="0"/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HDMI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GPIO (General </a:t>
            </a:r>
            <a:r>
              <a:rPr lang="fr-FR" dirty="0" err="1"/>
              <a:t>Purpose</a:t>
            </a:r>
            <a:r>
              <a:rPr lang="fr-FR" dirty="0"/>
              <a:t> Input/Output) port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Powered</a:t>
            </a:r>
            <a:r>
              <a:rPr lang="fr-FR" dirty="0"/>
              <a:t> by micro USB (5V, 2.5A min)</a:t>
            </a: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D666DF7-ECB7-0B6C-C967-4B5E7F66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7131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distribution: Raspberry Pi OS </a:t>
            </a:r>
            <a:r>
              <a:rPr lang="en-US" sz="2000" dirty="0"/>
              <a:t>(previously Raspbian)</a:t>
            </a:r>
            <a:endParaRPr lang="en-US" dirty="0"/>
          </a:p>
        </p:txBody>
      </p:sp>
      <p:pic>
        <p:nvPicPr>
          <p:cNvPr id="6146" name="Picture 2" descr="RÃ©sultat de recherche d'images pour &quot;raspbian&quot;">
            <a:extLst>
              <a:ext uri="{FF2B5EF4-FFF2-40B4-BE49-F238E27FC236}">
                <a16:creationId xmlns:a16="http://schemas.microsoft.com/office/drawing/2014/main" id="{292A9EE7-1563-4CFB-B589-56828EE1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" y="1771763"/>
            <a:ext cx="873866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1B72DCD4-8C94-4E41-ABD5-64CC15D92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9871002" y="1753400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5E22C-9699-4F9E-8E92-437B9BF6D231}"/>
              </a:ext>
            </a:extLst>
          </p:cNvPr>
          <p:cNvSpPr/>
          <p:nvPr/>
        </p:nvSpPr>
        <p:spPr>
          <a:xfrm>
            <a:off x="9909544" y="3138007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Stored</a:t>
            </a:r>
            <a:r>
              <a:rPr lang="fr-FR" dirty="0"/>
              <a:t> on a micro SD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6C33A927-6E6A-742E-3D1D-5496AE60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4671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board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ABEE0964-5C87-45D6-B519-74071D68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3340337" y="1665996"/>
            <a:ext cx="5511327" cy="47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45EF3B5-7BE1-4AC9-B6C2-834C504B9657}"/>
              </a:ext>
            </a:extLst>
          </p:cNvPr>
          <p:cNvSpPr/>
          <p:nvPr/>
        </p:nvSpPr>
        <p:spPr>
          <a:xfrm>
            <a:off x="8078763" y="3662917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3F598CB-4360-4899-BCCA-B409184F52F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8510811" y="3314325"/>
            <a:ext cx="989267" cy="56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0003A80-BB05-4060-9ECE-9652F49709D5}"/>
              </a:ext>
            </a:extLst>
          </p:cNvPr>
          <p:cNvSpPr txBox="1"/>
          <p:nvPr/>
        </p:nvSpPr>
        <p:spPr>
          <a:xfrm>
            <a:off x="9500078" y="2991159"/>
            <a:ext cx="24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FEA22-5410-499D-B0E3-FE46EA9A6CAE}"/>
              </a:ext>
            </a:extLst>
          </p:cNvPr>
          <p:cNvSpPr txBox="1"/>
          <p:nvPr/>
        </p:nvSpPr>
        <p:spPr>
          <a:xfrm>
            <a:off x="9500078" y="4458377"/>
            <a:ext cx="23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822220-67DF-459F-B9F5-DF4ACCEE652A}"/>
              </a:ext>
            </a:extLst>
          </p:cNvPr>
          <p:cNvCxnSpPr>
            <a:cxnSpLocks/>
          </p:cNvCxnSpPr>
          <p:nvPr/>
        </p:nvCxnSpPr>
        <p:spPr>
          <a:xfrm flipH="1" flipV="1">
            <a:off x="1786270" y="2647507"/>
            <a:ext cx="2204388" cy="86032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59AE6BD-CD0F-4668-BC3D-DE9E9EDF75B8}"/>
              </a:ext>
            </a:extLst>
          </p:cNvPr>
          <p:cNvSpPr txBox="1"/>
          <p:nvPr/>
        </p:nvSpPr>
        <p:spPr>
          <a:xfrm>
            <a:off x="749119" y="2252309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8x8 </a:t>
            </a:r>
            <a:r>
              <a:rPr lang="fr-FR" dirty="0" err="1"/>
              <a:t>LEDs</a:t>
            </a:r>
            <a:r>
              <a:rPr lang="fr-FR" dirty="0"/>
              <a:t> for display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D5B20-D7E3-4EB1-9CA9-77E0A5E1A1B3}"/>
              </a:ext>
            </a:extLst>
          </p:cNvPr>
          <p:cNvSpPr/>
          <p:nvPr/>
        </p:nvSpPr>
        <p:spPr>
          <a:xfrm>
            <a:off x="3987209" y="2658140"/>
            <a:ext cx="2604977" cy="28707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34ADF49-6D5F-4879-9AF6-0F2BEDB251FB}"/>
              </a:ext>
            </a:extLst>
          </p:cNvPr>
          <p:cNvSpPr/>
          <p:nvPr/>
        </p:nvSpPr>
        <p:spPr>
          <a:xfrm>
            <a:off x="8071675" y="424061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29CC4CF-7E3D-49B1-BE17-2FE5101B3C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14355" y="4435378"/>
            <a:ext cx="985723" cy="3461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60766F3-57DB-4058-8865-0EE147D6C06F}"/>
              </a:ext>
            </a:extLst>
          </p:cNvPr>
          <p:cNvSpPr/>
          <p:nvPr/>
        </p:nvSpPr>
        <p:spPr>
          <a:xfrm>
            <a:off x="7508149" y="5590954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360020E-125F-4010-A146-C9AEBFA971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43741" y="5550354"/>
            <a:ext cx="1570513" cy="35586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D2D3963-E87C-4224-B822-9E578D3AE44F}"/>
              </a:ext>
            </a:extLst>
          </p:cNvPr>
          <p:cNvSpPr txBox="1"/>
          <p:nvPr/>
        </p:nvSpPr>
        <p:spPr>
          <a:xfrm>
            <a:off x="9514254" y="5365688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Joystick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C93EDC-0B7C-4B2E-B347-FF51387E84C8}"/>
              </a:ext>
            </a:extLst>
          </p:cNvPr>
          <p:cNvCxnSpPr>
            <a:cxnSpLocks/>
          </p:cNvCxnSpPr>
          <p:nvPr/>
        </p:nvCxnSpPr>
        <p:spPr>
          <a:xfrm flipV="1">
            <a:off x="7249080" y="1084521"/>
            <a:ext cx="2043776" cy="280859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3EC21F11-F17D-4163-9F76-6264FE904E9B}"/>
              </a:ext>
            </a:extLst>
          </p:cNvPr>
          <p:cNvSpPr/>
          <p:nvPr/>
        </p:nvSpPr>
        <p:spPr>
          <a:xfrm>
            <a:off x="6880828" y="386847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7CEC78-338C-4E9D-8D77-E5A4A22E1E3B}"/>
              </a:ext>
            </a:extLst>
          </p:cNvPr>
          <p:cNvSpPr txBox="1"/>
          <p:nvPr/>
        </p:nvSpPr>
        <p:spPr>
          <a:xfrm>
            <a:off x="9354766" y="623643"/>
            <a:ext cx="224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/>
              <a:t>3D </a:t>
            </a:r>
            <a:r>
              <a:rPr lang="fr-FR" dirty="0" err="1"/>
              <a:t>accelerometer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gyrometer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magnetometer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95D37935-093C-D613-4882-20368DEE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46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10C57A98-F72C-45B1-BC6A-6023FA1E7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6232396" y="1765005"/>
            <a:ext cx="2440241" cy="21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58FDA5-03CA-46C9-919B-972BCEE80F8C}"/>
              </a:ext>
            </a:extLst>
          </p:cNvPr>
          <p:cNvSpPr txBox="1"/>
          <p:nvPr/>
        </p:nvSpPr>
        <p:spPr>
          <a:xfrm>
            <a:off x="3579628" y="1853614"/>
            <a:ext cx="18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~ 40 €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7E020-0F0A-4AB3-889B-FEE4E7F46FD9}"/>
              </a:ext>
            </a:extLst>
          </p:cNvPr>
          <p:cNvSpPr txBox="1"/>
          <p:nvPr/>
        </p:nvSpPr>
        <p:spPr>
          <a:xfrm>
            <a:off x="8775408" y="185361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 Hat</a:t>
            </a:r>
          </a:p>
          <a:p>
            <a:r>
              <a:rPr lang="en-US" dirty="0"/>
              <a:t>~ 30 €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6E4B18-5681-4077-9C43-FDF53545DE77}"/>
              </a:ext>
            </a:extLst>
          </p:cNvPr>
          <p:cNvSpPr txBox="1"/>
          <p:nvPr/>
        </p:nvSpPr>
        <p:spPr>
          <a:xfrm>
            <a:off x="3579628" y="4600354"/>
            <a:ext cx="124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~ 15 €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CD2F28-B038-4CE4-BECD-FC8A5A08C78B}"/>
              </a:ext>
            </a:extLst>
          </p:cNvPr>
          <p:cNvSpPr txBox="1"/>
          <p:nvPr/>
        </p:nvSpPr>
        <p:spPr>
          <a:xfrm>
            <a:off x="9519687" y="4302642"/>
            <a:ext cx="21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Total: ~ 100€</a:t>
            </a:r>
          </a:p>
          <a:p>
            <a:pPr algn="ctr"/>
            <a:r>
              <a:rPr lang="en-US" dirty="0"/>
              <a:t>(good gift for Saint-Valentin’s day)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C0DDA7-A089-4AC5-A1C6-36A745856FE3}"/>
              </a:ext>
            </a:extLst>
          </p:cNvPr>
          <p:cNvSpPr txBox="1"/>
          <p:nvPr/>
        </p:nvSpPr>
        <p:spPr>
          <a:xfrm>
            <a:off x="5879805" y="4550736"/>
            <a:ext cx="10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SD</a:t>
            </a:r>
          </a:p>
          <a:p>
            <a:r>
              <a:rPr lang="en-US" dirty="0"/>
              <a:t>~ 10 €</a:t>
            </a:r>
          </a:p>
        </p:txBody>
      </p:sp>
      <p:pic>
        <p:nvPicPr>
          <p:cNvPr id="13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E24DADFF-4F40-43DC-BE2D-80B77B4A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2702444" cy="18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associÃ©e">
            <a:extLst>
              <a:ext uri="{FF2B5EF4-FFF2-40B4-BE49-F238E27FC236}">
                <a16:creationId xmlns:a16="http://schemas.microsoft.com/office/drawing/2014/main" id="{C0B2F015-F444-482F-B7B4-75344BCF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1163" r="7067" b="12713"/>
          <a:stretch/>
        </p:blipFill>
        <p:spPr bwMode="auto">
          <a:xfrm>
            <a:off x="701749" y="4423144"/>
            <a:ext cx="27152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464EE51A-8682-417C-AF6C-936DDCBB4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7010843" y="4613558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92D71E7-6675-4F89-990B-A5E4B2AF27ED}"/>
              </a:ext>
            </a:extLst>
          </p:cNvPr>
          <p:cNvSpPr/>
          <p:nvPr/>
        </p:nvSpPr>
        <p:spPr>
          <a:xfrm>
            <a:off x="9271591" y="4114800"/>
            <a:ext cx="2647507" cy="1382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BA424E4-84A6-2B02-BB42-0A290653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988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signal Conditioning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550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1AFCB28-4D13-4D77-8EFE-89B86ABB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Sensors</a:t>
            </a:r>
            <a:r>
              <a:rPr lang="fr-FR" dirty="0"/>
              <a:t> to </a:t>
            </a:r>
            <a:r>
              <a:rPr lang="fr-FR" dirty="0" err="1"/>
              <a:t>study</a:t>
            </a:r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BF53116-F1E4-475B-A63E-812052ABD0AC}"/>
              </a:ext>
            </a:extLst>
          </p:cNvPr>
          <p:cNvGrpSpPr/>
          <p:nvPr/>
        </p:nvGrpSpPr>
        <p:grpSpPr>
          <a:xfrm>
            <a:off x="1320147" y="1665996"/>
            <a:ext cx="8603102" cy="4798296"/>
            <a:chOff x="3340337" y="1665996"/>
            <a:chExt cx="8603102" cy="4798296"/>
          </a:xfrm>
        </p:grpSpPr>
        <p:pic>
          <p:nvPicPr>
            <p:cNvPr id="6" name="Picture 4" descr=" ">
              <a:extLst>
                <a:ext uri="{FF2B5EF4-FFF2-40B4-BE49-F238E27FC236}">
                  <a16:creationId xmlns:a16="http://schemas.microsoft.com/office/drawing/2014/main" id="{676E09DE-C9C6-4857-82E2-1DA3D5C70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7" t="9310" r="12188" b="12211"/>
            <a:stretch/>
          </p:blipFill>
          <p:spPr bwMode="auto">
            <a:xfrm>
              <a:off x="3340337" y="1665996"/>
              <a:ext cx="5511327" cy="479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1E0DBC5-6179-4741-BFB3-400B1510C79B}"/>
                </a:ext>
              </a:extLst>
            </p:cNvPr>
            <p:cNvSpPr/>
            <p:nvPr/>
          </p:nvSpPr>
          <p:spPr>
            <a:xfrm>
              <a:off x="8078763" y="3662917"/>
              <a:ext cx="432048" cy="432048"/>
            </a:xfrm>
            <a:prstGeom prst="ellips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73E0473-333C-46F7-9E5B-1F9BAE6EAE74}"/>
                </a:ext>
              </a:extLst>
            </p:cNvPr>
            <p:cNvCxnSpPr>
              <a:cxnSpLocks/>
              <a:stCxn id="7" idx="6"/>
              <a:endCxn id="9" idx="1"/>
            </p:cNvCxnSpPr>
            <p:nvPr/>
          </p:nvCxnSpPr>
          <p:spPr>
            <a:xfrm flipV="1">
              <a:off x="8510811" y="2612576"/>
              <a:ext cx="989267" cy="126636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7358938-0555-4EA4-A139-18D5D470A7B5}"/>
                </a:ext>
              </a:extLst>
            </p:cNvPr>
            <p:cNvSpPr txBox="1"/>
            <p:nvPr/>
          </p:nvSpPr>
          <p:spPr>
            <a:xfrm>
              <a:off x="9500078" y="2289410"/>
              <a:ext cx="2443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fr-FR" dirty="0" err="1"/>
                <a:t>Humidity</a:t>
              </a:r>
              <a:r>
                <a:rPr lang="fr-FR" dirty="0"/>
                <a:t> / </a:t>
              </a:r>
              <a:r>
                <a:rPr lang="fr-FR" dirty="0" err="1"/>
                <a:t>Temperature</a:t>
              </a:r>
              <a:endParaRPr lang="fr-FR" dirty="0"/>
            </a:p>
            <a:p>
              <a:r>
                <a:rPr lang="fr-FR" dirty="0" err="1"/>
                <a:t>sensor</a:t>
              </a:r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4701C25-006B-4CE8-81FC-A4B807006737}"/>
                </a:ext>
              </a:extLst>
            </p:cNvPr>
            <p:cNvSpPr txBox="1"/>
            <p:nvPr/>
          </p:nvSpPr>
          <p:spPr>
            <a:xfrm>
              <a:off x="9500078" y="4458377"/>
              <a:ext cx="2389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Pressure / </a:t>
              </a:r>
              <a:r>
                <a:rPr lang="fr-FR" dirty="0" err="1"/>
                <a:t>Temperature</a:t>
              </a:r>
              <a:endParaRPr lang="fr-FR" dirty="0"/>
            </a:p>
            <a:p>
              <a:r>
                <a:rPr lang="fr-FR" dirty="0" err="1"/>
                <a:t>sensor</a:t>
              </a:r>
              <a:endParaRPr lang="fr-FR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7F58BD2-C9A1-4D95-A426-C52E40D44204}"/>
                </a:ext>
              </a:extLst>
            </p:cNvPr>
            <p:cNvSpPr/>
            <p:nvPr/>
          </p:nvSpPr>
          <p:spPr>
            <a:xfrm>
              <a:off x="8071675" y="4240619"/>
              <a:ext cx="432048" cy="432048"/>
            </a:xfrm>
            <a:prstGeom prst="ellips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3A8FEDB3-574C-49E7-9555-8FAA8035A673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514355" y="4435378"/>
              <a:ext cx="985723" cy="34616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4" descr="RÃ©sultat de recherche d'images pour &quot;ST Micro HTS221&quot;">
            <a:extLst>
              <a:ext uri="{FF2B5EF4-FFF2-40B4-BE49-F238E27FC236}">
                <a16:creationId xmlns:a16="http://schemas.microsoft.com/office/drawing/2014/main" id="{D4506940-68E0-4FFB-A460-3C4DC63A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48" y="1403497"/>
            <a:ext cx="2714188" cy="19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Ã©sultat de recherche d'images pour &quot;ST Micro LPS25H&quot;">
            <a:extLst>
              <a:ext uri="{FF2B5EF4-FFF2-40B4-BE49-F238E27FC236}">
                <a16:creationId xmlns:a16="http://schemas.microsoft.com/office/drawing/2014/main" id="{826216A3-E21C-432F-BE32-63E7DD75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011"/>
          <a:stretch/>
        </p:blipFill>
        <p:spPr bwMode="auto">
          <a:xfrm>
            <a:off x="9835922" y="3788430"/>
            <a:ext cx="2178869" cy="2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DAF9A18B-4855-CAC9-E09C-EC5654F3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17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1836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measure</a:t>
            </a:r>
            <a:r>
              <a:rPr lang="fr-FR" dirty="0"/>
              <a:t> ….?</a:t>
            </a:r>
          </a:p>
        </p:txBody>
      </p:sp>
      <p:pic>
        <p:nvPicPr>
          <p:cNvPr id="4" name="Picture 4" descr="Typical piezoresistive pressure sensor structure. (a) Top view of the piezoresistive pressure sensor. Four piezoresistors are placed on each edge forming a Wheatstone bridge circuit. (b) Cross section AâA showing deflected diaphragm with piezoresistors at maximum stress locations (Barlian et al., 2009). Â ">
            <a:extLst>
              <a:ext uri="{FF2B5EF4-FFF2-40B4-BE49-F238E27FC236}">
                <a16:creationId xmlns:a16="http://schemas.microsoft.com/office/drawing/2014/main" id="{AFFA7C31-AF8D-4CB6-BAF3-BEBA984DD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1" t="15716" b="17594"/>
          <a:stretch/>
        </p:blipFill>
        <p:spPr bwMode="auto">
          <a:xfrm>
            <a:off x="4217320" y="2668772"/>
            <a:ext cx="3417115" cy="21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632026-780C-4FF0-99A3-2F0CA4CE7AD3}"/>
              </a:ext>
            </a:extLst>
          </p:cNvPr>
          <p:cNvSpPr txBox="1"/>
          <p:nvPr/>
        </p:nvSpPr>
        <p:spPr>
          <a:xfrm>
            <a:off x="5284772" y="2009553"/>
            <a:ext cx="128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FF00"/>
                </a:solidFill>
              </a:rPr>
              <a:t>Pressure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CB778-4E82-4094-B9CD-55C9BA4D70E0}"/>
              </a:ext>
            </a:extLst>
          </p:cNvPr>
          <p:cNvSpPr/>
          <p:nvPr/>
        </p:nvSpPr>
        <p:spPr>
          <a:xfrm>
            <a:off x="4500971" y="5301872"/>
            <a:ext cx="284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Piezoresistive effect:</a:t>
            </a:r>
          </a:p>
          <a:p>
            <a:pPr algn="ctr"/>
            <a:r>
              <a:rPr lang="en-US" dirty="0"/>
              <a:t>a change in resistivity when a stress is applied.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F0A035-0D93-46B3-8E5C-962179E6A174}"/>
                  </a:ext>
                </a:extLst>
              </p:cNvPr>
              <p:cNvSpPr txBox="1"/>
              <p:nvPr/>
            </p:nvSpPr>
            <p:spPr>
              <a:xfrm>
                <a:off x="725870" y="5301872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Material resistivity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 temperature.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F0A035-0D93-46B3-8E5C-962179E6A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0" y="5301872"/>
                <a:ext cx="2664296" cy="646331"/>
              </a:xfrm>
              <a:prstGeom prst="rect">
                <a:avLst/>
              </a:prstGeom>
              <a:blipFill>
                <a:blip r:embed="rId3"/>
                <a:stretch>
                  <a:fillRect l="-229" t="-5660" r="-458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BBF423A-F4A4-4A5F-9DB8-3447E71C2075}"/>
              </a:ext>
            </a:extLst>
          </p:cNvPr>
          <p:cNvSpPr txBox="1"/>
          <p:nvPr/>
        </p:nvSpPr>
        <p:spPr>
          <a:xfrm>
            <a:off x="1151858" y="2009553"/>
            <a:ext cx="18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FF00"/>
                </a:solidFill>
              </a:rPr>
              <a:t>Temperature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9" name="Cylindre 8">
            <a:extLst>
              <a:ext uri="{FF2B5EF4-FFF2-40B4-BE49-F238E27FC236}">
                <a16:creationId xmlns:a16="http://schemas.microsoft.com/office/drawing/2014/main" id="{97BACAF8-B497-4D4A-910E-BB886E093B61}"/>
              </a:ext>
            </a:extLst>
          </p:cNvPr>
          <p:cNvSpPr/>
          <p:nvPr/>
        </p:nvSpPr>
        <p:spPr>
          <a:xfrm rot="16200000">
            <a:off x="1584250" y="2264734"/>
            <a:ext cx="978195" cy="265814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C3C64E9-5380-4852-AE25-E069CD3334C8}"/>
                  </a:ext>
                </a:extLst>
              </p:cNvPr>
              <p:cNvSpPr txBox="1"/>
              <p:nvPr/>
            </p:nvSpPr>
            <p:spPr>
              <a:xfrm>
                <a:off x="1562216" y="4408258"/>
                <a:ext cx="978922" cy="6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800" dirty="0"/>
                  <a:t>R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C3C64E9-5380-4852-AE25-E069CD33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216" y="4408258"/>
                <a:ext cx="978922" cy="611962"/>
              </a:xfrm>
              <a:prstGeom prst="rect">
                <a:avLst/>
              </a:prstGeom>
              <a:blipFill>
                <a:blip r:embed="rId4"/>
                <a:stretch>
                  <a:fillRect l="-21739" t="-1980" b="-207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D7CD2D-95FB-41B3-A212-407C0D836201}"/>
              </a:ext>
            </a:extLst>
          </p:cNvPr>
          <p:cNvCxnSpPr/>
          <p:nvPr/>
        </p:nvCxnSpPr>
        <p:spPr>
          <a:xfrm>
            <a:off x="967560" y="2913321"/>
            <a:ext cx="2169042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79CFA0A0-8C1A-4F70-9D78-B3851A96405F}"/>
              </a:ext>
            </a:extLst>
          </p:cNvPr>
          <p:cNvSpPr txBox="1"/>
          <p:nvPr/>
        </p:nvSpPr>
        <p:spPr>
          <a:xfrm flipH="1">
            <a:off x="1881959" y="2594344"/>
            <a:ext cx="255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920F2C-EE6A-4A15-864F-24F7BC2D665C}"/>
              </a:ext>
            </a:extLst>
          </p:cNvPr>
          <p:cNvSpPr txBox="1"/>
          <p:nvPr/>
        </p:nvSpPr>
        <p:spPr>
          <a:xfrm flipH="1">
            <a:off x="843512" y="3416595"/>
            <a:ext cx="255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27009D-92CB-422F-8F81-DB702CB499A6}"/>
              </a:ext>
            </a:extLst>
          </p:cNvPr>
          <p:cNvSpPr txBox="1"/>
          <p:nvPr/>
        </p:nvSpPr>
        <p:spPr>
          <a:xfrm>
            <a:off x="9179441" y="2009553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FF00"/>
                </a:solidFill>
              </a:rPr>
              <a:t>Humidity</a:t>
            </a:r>
            <a:endParaRPr lang="fr-FR" sz="2400" b="1" dirty="0">
              <a:solidFill>
                <a:srgbClr val="FFFF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93CC88-DAE8-4492-A8E5-AEFE44E14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52" t="36744" r="37994" b="40310"/>
          <a:stretch/>
        </p:blipFill>
        <p:spPr>
          <a:xfrm>
            <a:off x="8272131" y="2668772"/>
            <a:ext cx="3530009" cy="15736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9E3A38-C3F1-4268-9907-E026B8136591}"/>
              </a:ext>
            </a:extLst>
          </p:cNvPr>
          <p:cNvSpPr/>
          <p:nvPr/>
        </p:nvSpPr>
        <p:spPr>
          <a:xfrm>
            <a:off x="8378456" y="4444179"/>
            <a:ext cx="335988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Dielectric material absorbs water molecules until equilibrium</a:t>
            </a:r>
          </a:p>
          <a:p>
            <a:r>
              <a:rPr lang="en-US" sz="11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change the electrical conductivity </a:t>
            </a:r>
            <a:r>
              <a:rPr lang="el-GR" dirty="0"/>
              <a:t>ε</a:t>
            </a:r>
            <a:r>
              <a:rPr lang="fr-FR" dirty="0"/>
              <a:t> [in S/m]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DC51407B-4195-4DB3-4827-0B510DD6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18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727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D9AEC325-8049-2EF1-1E5D-9532C846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19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624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13848" y="5671881"/>
            <a:ext cx="3715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Wheatstone bridge</a:t>
            </a:r>
          </a:p>
          <a:p>
            <a:r>
              <a:rPr lang="fr-FR" dirty="0"/>
              <a:t>for </a:t>
            </a:r>
            <a:r>
              <a:rPr lang="fr-FR" dirty="0" err="1"/>
              <a:t>translating</a:t>
            </a:r>
            <a:r>
              <a:rPr lang="fr-FR" dirty="0"/>
              <a:t> change of </a:t>
            </a:r>
            <a:r>
              <a:rPr lang="fr-FR" dirty="0" err="1"/>
              <a:t>resitance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change of tension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1243207" y="3253563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3DA586-1B70-C130-CD88-5A0D7426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30415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13848" y="5671881"/>
            <a:ext cx="39680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Analogic</a:t>
            </a:r>
            <a:r>
              <a:rPr lang="fr-FR" b="1" dirty="0"/>
              <a:t> </a:t>
            </a:r>
            <a:r>
              <a:rPr lang="fr-FR" b="1" dirty="0" err="1"/>
              <a:t>Front-End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Small signal voltages </a:t>
            </a:r>
            <a:r>
              <a:rPr lang="fr-FR" dirty="0">
                <a:sym typeface="Wingdings" panose="05000000000000000000" pitchFamily="2" charset="2"/>
              </a:rPr>
              <a:t>vs noise </a:t>
            </a:r>
            <a:r>
              <a:rPr lang="fr-FR" dirty="0" err="1">
                <a:sym typeface="Wingdings" panose="05000000000000000000" pitchFamily="2" charset="2"/>
              </a:rPr>
              <a:t>floor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Amplifying</a:t>
            </a:r>
            <a:r>
              <a:rPr lang="fr-FR" dirty="0"/>
              <a:t> signal and </a:t>
            </a:r>
            <a:r>
              <a:rPr lang="fr-FR" dirty="0" err="1"/>
              <a:t>removing</a:t>
            </a:r>
            <a:r>
              <a:rPr lang="fr-FR" dirty="0"/>
              <a:t> noise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1913058" y="3317358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EE851-6BBE-31C5-03D3-634320A7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10533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1749244" y="5671881"/>
            <a:ext cx="4109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Multiplexer</a:t>
            </a:r>
          </a:p>
          <a:p>
            <a:r>
              <a:rPr lang="en-US" dirty="0"/>
              <a:t>Treating pressure and temperature measures by the same channel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3210230" y="3317358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E4A7A-FB1F-F339-1195-AD03E4B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595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2653013" y="5671881"/>
            <a:ext cx="4109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Analogic</a:t>
            </a:r>
            <a:r>
              <a:rPr lang="fr-FR" b="1" dirty="0"/>
              <a:t> to Digital </a:t>
            </a:r>
            <a:r>
              <a:rPr lang="fr-FR" b="1" dirty="0" err="1"/>
              <a:t>converter</a:t>
            </a:r>
            <a:endParaRPr lang="fr-FR" b="1" dirty="0"/>
          </a:p>
          <a:p>
            <a:r>
              <a:rPr lang="en-US" dirty="0"/>
              <a:t>Digitalization of the measure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3890716" y="3519377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3876F-A391-A26A-887D-4B279282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4588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811962" y="5671881"/>
            <a:ext cx="4109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Temperature</a:t>
            </a:r>
            <a:r>
              <a:rPr lang="fr-FR" b="1" dirty="0"/>
              <a:t> compensation</a:t>
            </a:r>
          </a:p>
          <a:p>
            <a:r>
              <a:rPr lang="en-US" dirty="0" err="1"/>
              <a:t>Piezoresistivity</a:t>
            </a:r>
            <a:r>
              <a:rPr lang="en-US" dirty="0"/>
              <a:t> depends on T </a:t>
            </a:r>
          </a:p>
          <a:p>
            <a:r>
              <a:rPr lang="en-US" dirty="0">
                <a:sym typeface="Wingdings" panose="05000000000000000000" pitchFamily="2" charset="2"/>
              </a:rPr>
              <a:t> Need to compensate this effect</a:t>
            </a:r>
            <a:endParaRPr lang="en-US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5198523" y="3519377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61511E3-AFF8-42E7-BA97-8E01697983FD}"/>
              </a:ext>
            </a:extLst>
          </p:cNvPr>
          <p:cNvSpPr/>
          <p:nvPr/>
        </p:nvSpPr>
        <p:spPr>
          <a:xfrm rot="10800000">
            <a:off x="7527851" y="5901069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C2EE83-B4CD-49F5-B33C-4B35B73F1C94}"/>
              </a:ext>
            </a:extLst>
          </p:cNvPr>
          <p:cNvSpPr txBox="1"/>
          <p:nvPr/>
        </p:nvSpPr>
        <p:spPr>
          <a:xfrm>
            <a:off x="8357191" y="5730949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BF6DC6C-5F07-E299-EB7F-866A3A72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7666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5693924" y="5671881"/>
            <a:ext cx="4662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Average</a:t>
            </a:r>
            <a:endParaRPr lang="fr-FR" b="1" dirty="0"/>
          </a:p>
          <a:p>
            <a:r>
              <a:rPr lang="en-US" dirty="0"/>
              <a:t>A maximum of 32 successive measurements are done (~1s) and an average value is computed.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7091118" y="3466214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F0FD0BA-B83D-49F1-B845-2CCD1F273670}"/>
              </a:ext>
            </a:extLst>
          </p:cNvPr>
          <p:cNvSpPr/>
          <p:nvPr/>
        </p:nvSpPr>
        <p:spPr>
          <a:xfrm>
            <a:off x="4582633" y="6039293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581C81-0AB2-455C-9F5C-3CF4BD2C9977}"/>
              </a:ext>
            </a:extLst>
          </p:cNvPr>
          <p:cNvSpPr txBox="1"/>
          <p:nvPr/>
        </p:nvSpPr>
        <p:spPr>
          <a:xfrm>
            <a:off x="3115340" y="5869173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3AEBBB-01F5-759E-02CA-785D334F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8504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6789078" y="5629351"/>
            <a:ext cx="3577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Data </a:t>
            </a:r>
            <a:r>
              <a:rPr lang="fr-FR" b="1" dirty="0" err="1"/>
              <a:t>transfer</a:t>
            </a:r>
            <a:endParaRPr lang="fr-FR" b="1" dirty="0"/>
          </a:p>
          <a:p>
            <a:r>
              <a:rPr lang="en-US" dirty="0"/>
              <a:t>Data are sent to the Raspberry via the GPIO port with the protocol I2C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9249527" y="3402419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0B1833-2C40-70A6-F8BA-E5FF6B60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0237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097790-FCA7-48A0-80BB-38B8C1EE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43729" r="15503" b="11042"/>
          <a:stretch/>
        </p:blipFill>
        <p:spPr bwMode="auto">
          <a:xfrm>
            <a:off x="1536018" y="1663703"/>
            <a:ext cx="9119964" cy="36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E1E3C-32A7-4BFC-9BFA-28985A8A1D26}"/>
              </a:ext>
            </a:extLst>
          </p:cNvPr>
          <p:cNvSpPr/>
          <p:nvPr/>
        </p:nvSpPr>
        <p:spPr>
          <a:xfrm>
            <a:off x="2493524" y="5639983"/>
            <a:ext cx="4066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One logic part is missing in this schema:</a:t>
            </a:r>
          </a:p>
          <a:p>
            <a:pPr algn="ctr"/>
            <a:r>
              <a:rPr lang="en-US" b="1" dirty="0"/>
              <a:t>Translation of the tension to temperature and relative humidity.</a:t>
            </a:r>
            <a:endParaRPr lang="en-US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C2CF5A2-2B96-43E7-A99F-1A92A47C919B}"/>
              </a:ext>
            </a:extLst>
          </p:cNvPr>
          <p:cNvSpPr/>
          <p:nvPr/>
        </p:nvSpPr>
        <p:spPr>
          <a:xfrm rot="10800000">
            <a:off x="6698512" y="5954231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2742C1-F19D-45E2-B679-56A51C2B0264}"/>
              </a:ext>
            </a:extLst>
          </p:cNvPr>
          <p:cNvSpPr txBox="1"/>
          <p:nvPr/>
        </p:nvSpPr>
        <p:spPr>
          <a:xfrm>
            <a:off x="7527852" y="5784111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97CA0-C8F3-60C6-ABAA-95470D5B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27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9109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ADC </a:t>
            </a:r>
            <a:r>
              <a:rPr lang="fr-FR" dirty="0" err="1"/>
              <a:t>resolution</a:t>
            </a:r>
            <a:r>
              <a:rPr lang="fr-FR" dirty="0"/>
              <a:t> for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9218" name="Picture 2" descr="RÃ©sultat de recherche d'images pour &quot;analogic signal&quot;">
            <a:extLst>
              <a:ext uri="{FF2B5EF4-FFF2-40B4-BE49-F238E27FC236}">
                <a16:creationId xmlns:a16="http://schemas.microsoft.com/office/drawing/2014/main" id="{66C13C2F-C1A6-4318-AE42-673C820E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71" y="2124302"/>
            <a:ext cx="2857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AA5392-F22D-4E82-B3BC-CDD1C9756596}"/>
              </a:ext>
            </a:extLst>
          </p:cNvPr>
          <p:cNvSpPr txBox="1"/>
          <p:nvPr/>
        </p:nvSpPr>
        <p:spPr>
          <a:xfrm>
            <a:off x="1977654" y="35867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analogic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A8DC4A-00F8-4770-A1F3-3993B2D5BD1E}"/>
              </a:ext>
            </a:extLst>
          </p:cNvPr>
          <p:cNvSpPr/>
          <p:nvPr/>
        </p:nvSpPr>
        <p:spPr>
          <a:xfrm>
            <a:off x="4795284" y="1765005"/>
            <a:ext cx="2562446" cy="21690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ADC</a:t>
            </a:r>
            <a:br>
              <a:rPr lang="fr-FR" sz="66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24 bits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BF9FFC9-9B9A-48CD-9A73-C46D3542A702}"/>
              </a:ext>
            </a:extLst>
          </p:cNvPr>
          <p:cNvSpPr/>
          <p:nvPr/>
        </p:nvSpPr>
        <p:spPr>
          <a:xfrm>
            <a:off x="4221125" y="2626242"/>
            <a:ext cx="425303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4DDD21EB-D49E-4CCB-852D-42AB23C2405F}"/>
              </a:ext>
            </a:extLst>
          </p:cNvPr>
          <p:cNvSpPr/>
          <p:nvPr/>
        </p:nvSpPr>
        <p:spPr>
          <a:xfrm>
            <a:off x="7542028" y="2651052"/>
            <a:ext cx="425303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9FDEA32-E7FC-4277-A20F-E39DDD766B00}"/>
              </a:ext>
            </a:extLst>
          </p:cNvPr>
          <p:cNvGraphicFramePr>
            <a:graphicFrameLocks noGrp="1"/>
          </p:cNvGraphicFramePr>
          <p:nvPr/>
        </p:nvGraphicFramePr>
        <p:xfrm>
          <a:off x="8230782" y="2580364"/>
          <a:ext cx="35271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83">
                  <a:extLst>
                    <a:ext uri="{9D8B030D-6E8A-4147-A177-3AD203B41FA5}">
                      <a16:colId xmlns:a16="http://schemas.microsoft.com/office/drawing/2014/main" val="129276196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292862088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3514474497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154636989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643891936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846588551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2753711773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4049415961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134653318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173061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662971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6B30DAFE-0A20-4713-ADAD-FB15DFAEA203}"/>
              </a:ext>
            </a:extLst>
          </p:cNvPr>
          <p:cNvSpPr txBox="1"/>
          <p:nvPr/>
        </p:nvSpPr>
        <p:spPr>
          <a:xfrm>
            <a:off x="9615375" y="3586724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digital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CE9AE-9959-4C66-B879-6EB6578F697B}"/>
              </a:ext>
            </a:extLst>
          </p:cNvPr>
          <p:cNvSpPr/>
          <p:nvPr/>
        </p:nvSpPr>
        <p:spPr>
          <a:xfrm>
            <a:off x="1002092" y="4243795"/>
            <a:ext cx="935640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Operating range of the </a:t>
            </a:r>
            <a:r>
              <a:rPr lang="fr-FR" dirty="0" err="1"/>
              <a:t>sensor</a:t>
            </a:r>
            <a:r>
              <a:rPr lang="fr-FR" dirty="0"/>
              <a:t>: [260 hPa to 1260 hPa]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relevant and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Conversion pressure to </a:t>
            </a:r>
            <a:r>
              <a:rPr lang="fr-FR" dirty="0" err="1"/>
              <a:t>measure</a:t>
            </a:r>
            <a:r>
              <a:rPr lang="fr-FR" dirty="0"/>
              <a:t>: </a:t>
            </a:r>
            <a:r>
              <a:rPr lang="fr-FR" dirty="0" err="1"/>
              <a:t>measure</a:t>
            </a:r>
            <a:r>
              <a:rPr lang="fr-FR" dirty="0"/>
              <a:t> = pressure × 4096</a:t>
            </a:r>
          </a:p>
          <a:p>
            <a:endParaRPr lang="fr-FR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bits for </a:t>
            </a:r>
            <a:r>
              <a:rPr lang="fr-FR" dirty="0" err="1"/>
              <a:t>coding</a:t>
            </a:r>
            <a:r>
              <a:rPr lang="fr-FR" dirty="0"/>
              <a:t> the maximum value 1260 hPa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measure</a:t>
            </a:r>
            <a:r>
              <a:rPr lang="fr-FR" dirty="0">
                <a:sym typeface="Wingdings" panose="05000000000000000000" pitchFamily="2" charset="2"/>
              </a:rPr>
              <a:t> = 5 160 960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N = 23 bits </a:t>
            </a:r>
            <a:r>
              <a:rPr lang="fr-FR" dirty="0" err="1">
                <a:sym typeface="Wingdings" panose="05000000000000000000" pitchFamily="2" charset="2"/>
              </a:rPr>
              <a:t>because</a:t>
            </a:r>
            <a:r>
              <a:rPr lang="fr-FR" dirty="0">
                <a:sym typeface="Wingdings" panose="05000000000000000000" pitchFamily="2" charset="2"/>
              </a:rPr>
              <a:t> 2</a:t>
            </a:r>
            <a:r>
              <a:rPr lang="fr-FR" baseline="30000" dirty="0">
                <a:sym typeface="Wingdings" panose="05000000000000000000" pitchFamily="2" charset="2"/>
              </a:rPr>
              <a:t>22</a:t>
            </a:r>
            <a:r>
              <a:rPr lang="fr-FR" dirty="0">
                <a:sym typeface="Wingdings" panose="05000000000000000000" pitchFamily="2" charset="2"/>
              </a:rPr>
              <a:t>-1 &lt; </a:t>
            </a:r>
            <a:r>
              <a:rPr lang="fr-FR" dirty="0" err="1">
                <a:sym typeface="Wingdings" panose="05000000000000000000" pitchFamily="2" charset="2"/>
              </a:rPr>
              <a:t>measure</a:t>
            </a:r>
            <a:r>
              <a:rPr lang="fr-FR" dirty="0">
                <a:sym typeface="Wingdings" panose="05000000000000000000" pitchFamily="2" charset="2"/>
              </a:rPr>
              <a:t> &lt; 2</a:t>
            </a:r>
            <a:r>
              <a:rPr lang="fr-FR" baseline="30000" dirty="0">
                <a:sym typeface="Wingdings" panose="05000000000000000000" pitchFamily="2" charset="2"/>
              </a:rPr>
              <a:t>23</a:t>
            </a:r>
            <a:r>
              <a:rPr lang="fr-FR" dirty="0">
                <a:sym typeface="Wingdings" panose="05000000000000000000" pitchFamily="2" charset="2"/>
              </a:rPr>
              <a:t>-1   …. but not standard: </a:t>
            </a:r>
            <a:r>
              <a:rPr lang="fr-FR" dirty="0" err="1">
                <a:sym typeface="Wingdings" panose="05000000000000000000" pitchFamily="2" charset="2"/>
              </a:rPr>
              <a:t>using</a:t>
            </a:r>
            <a:r>
              <a:rPr lang="fr-FR" dirty="0">
                <a:sym typeface="Wingdings" panose="05000000000000000000" pitchFamily="2" charset="2"/>
              </a:rPr>
              <a:t> 24 bits –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Full range : [ 0 hPa to 4096 hPa]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anose="05000000000000000000" pitchFamily="2" charset="2"/>
              </a:rPr>
              <a:t>Sensitivity</a:t>
            </a:r>
            <a:r>
              <a:rPr lang="fr-FR" dirty="0">
                <a:sym typeface="Wingdings" panose="05000000000000000000" pitchFamily="2" charset="2"/>
              </a:rPr>
              <a:t> : 4096 hPa / 2</a:t>
            </a:r>
            <a:r>
              <a:rPr lang="fr-FR" baseline="30000" dirty="0">
                <a:sym typeface="Wingdings" panose="05000000000000000000" pitchFamily="2" charset="2"/>
              </a:rPr>
              <a:t>24</a:t>
            </a:r>
            <a:r>
              <a:rPr lang="fr-FR" dirty="0">
                <a:sym typeface="Wingdings" panose="05000000000000000000" pitchFamily="2" charset="2"/>
              </a:rPr>
              <a:t>-1 = </a:t>
            </a:r>
            <a:r>
              <a:rPr lang="fr-FR" dirty="0"/>
              <a:t>0,00024 hPa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9643D598-C094-D699-984A-DF32FF32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28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15918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on ADC </a:t>
            </a:r>
            <a:r>
              <a:rPr lang="fr-FR" dirty="0" err="1"/>
              <a:t>sensitivity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BFAC539-DA42-4133-94D0-5208FBA80809}"/>
              </a:ext>
            </a:extLst>
          </p:cNvPr>
          <p:cNvGraphicFramePr>
            <a:graphicFrameLocks noGrp="1"/>
          </p:cNvGraphicFramePr>
          <p:nvPr/>
        </p:nvGraphicFramePr>
        <p:xfrm>
          <a:off x="1091494" y="1937143"/>
          <a:ext cx="10051430" cy="345849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19539">
                  <a:extLst>
                    <a:ext uri="{9D8B030D-6E8A-4147-A177-3AD203B41FA5}">
                      <a16:colId xmlns:a16="http://schemas.microsoft.com/office/drawing/2014/main" val="1529146262"/>
                    </a:ext>
                  </a:extLst>
                </a:gridCol>
                <a:gridCol w="1901033">
                  <a:extLst>
                    <a:ext uri="{9D8B030D-6E8A-4147-A177-3AD203B41FA5}">
                      <a16:colId xmlns:a16="http://schemas.microsoft.com/office/drawing/2014/main" val="2615878459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291437706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1254644103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1893161407"/>
                    </a:ext>
                  </a:extLst>
                </a:gridCol>
              </a:tblGrid>
              <a:tr h="576416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 -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7956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89213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Operating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260 hPa to 1260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-30°C to +105°C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0% to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-40°C to +120°C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4755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 hPa to 4096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-30°C to +110°C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Linear</a:t>
                      </a:r>
                      <a:r>
                        <a:rPr lang="fr-FR" sz="1400" dirty="0"/>
                        <a:t> interpolation,</a:t>
                      </a:r>
                      <a:br>
                        <a:rPr lang="fr-FR" sz="1400" dirty="0"/>
                      </a:br>
                      <a:r>
                        <a:rPr lang="fr-FR" sz="1400" dirty="0" err="1"/>
                        <a:t>depending</a:t>
                      </a:r>
                      <a:r>
                        <a:rPr lang="fr-FR" sz="1400" dirty="0"/>
                        <a:t> of the calibration coefficients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032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ADC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resolution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41456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0,00024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0,002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0,004 %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0,016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51896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95B22C-83DF-E4A2-E080-A6355D07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29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658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31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32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33</a:t>
            </a:fld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38706E-A39F-4090-9E48-9F184EBE2E0B}"/>
              </a:ext>
            </a:extLst>
          </p:cNvPr>
          <p:cNvSpPr txBox="1"/>
          <p:nvPr/>
        </p:nvSpPr>
        <p:spPr>
          <a:xfrm>
            <a:off x="7882682" y="645465"/>
            <a:ext cx="327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and preserving code on the internet: site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 codes with others.</a:t>
            </a:r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&quot;">
            <a:extLst>
              <a:ext uri="{FF2B5EF4-FFF2-40B4-BE49-F238E27FC236}">
                <a16:creationId xmlns:a16="http://schemas.microsoft.com/office/drawing/2014/main" id="{4DD55818-FF79-4270-9C96-6AE3317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41580"/>
            <a:ext cx="1977320" cy="19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34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0CA8695-0A20-F041-09EB-7B5408143DC8}"/>
              </a:ext>
            </a:extLst>
          </p:cNvPr>
          <p:cNvSpPr txBox="1"/>
          <p:nvPr/>
        </p:nvSpPr>
        <p:spPr>
          <a:xfrm>
            <a:off x="2051683" y="1956391"/>
            <a:ext cx="45641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Computing</a:t>
            </a:r>
            <a:r>
              <a:rPr lang="fr-FR" b="1" dirty="0">
                <a:solidFill>
                  <a:schemeClr val="bg1"/>
                </a:solidFill>
              </a:rPr>
              <a:t> sessions 2023: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skill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list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/ Turning off your raspberry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38918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36</a:t>
            </a:fld>
            <a:endParaRPr lang="fr-FR" sz="2000" dirty="0"/>
          </a:p>
        </p:txBody>
      </p:sp>
      <p:pic>
        <p:nvPicPr>
          <p:cNvPr id="9" name="Image 8" descr="Une image contenant texte, ordinateur, intérieur, guichet&#10;&#10;Description générée automatiquement">
            <a:extLst>
              <a:ext uri="{FF2B5EF4-FFF2-40B4-BE49-F238E27FC236}">
                <a16:creationId xmlns:a16="http://schemas.microsoft.com/office/drawing/2014/main" id="{81DC6B42-7534-A9FA-3829-E46424F7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0"/>
          <a:stretch/>
        </p:blipFill>
        <p:spPr>
          <a:xfrm>
            <a:off x="1524000" y="1801504"/>
            <a:ext cx="9144000" cy="494049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C04BAC-E516-FFAC-9DBE-94DCC5262CEF}"/>
              </a:ext>
            </a:extLst>
          </p:cNvPr>
          <p:cNvCxnSpPr/>
          <p:nvPr/>
        </p:nvCxnSpPr>
        <p:spPr>
          <a:xfrm flipV="1">
            <a:off x="2689934" y="1337733"/>
            <a:ext cx="1162975" cy="3302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52211-3388-8D54-9B28-7A67E8F30B65}"/>
              </a:ext>
            </a:extLst>
          </p:cNvPr>
          <p:cNvSpPr txBox="1"/>
          <p:nvPr/>
        </p:nvSpPr>
        <p:spPr>
          <a:xfrm>
            <a:off x="3355759" y="968401"/>
            <a:ext cx="316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1. </a:t>
            </a:r>
            <a:r>
              <a:rPr lang="fr-FR" dirty="0" err="1">
                <a:solidFill>
                  <a:srgbClr val="FFC000"/>
                </a:solidFill>
              </a:rPr>
              <a:t>Connecting</a:t>
            </a:r>
            <a:r>
              <a:rPr lang="fr-FR" dirty="0">
                <a:solidFill>
                  <a:srgbClr val="FFC000"/>
                </a:solidFill>
              </a:rPr>
              <a:t> the power </a:t>
            </a:r>
            <a:r>
              <a:rPr lang="fr-FR" dirty="0" err="1">
                <a:solidFill>
                  <a:srgbClr val="FFC000"/>
                </a:solidFill>
              </a:rPr>
              <a:t>supply</a:t>
            </a:r>
            <a:endParaRPr lang="fr-FR" dirty="0">
              <a:solidFill>
                <a:srgbClr val="FFC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9F74449-2998-C2F5-4807-76B9BA74F770}"/>
              </a:ext>
            </a:extLst>
          </p:cNvPr>
          <p:cNvCxnSpPr>
            <a:cxnSpLocks/>
          </p:cNvCxnSpPr>
          <p:nvPr/>
        </p:nvCxnSpPr>
        <p:spPr>
          <a:xfrm flipV="1">
            <a:off x="9318826" y="1337733"/>
            <a:ext cx="183240" cy="3960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25A27D-0BBD-4AFB-D9E6-0AB12B37E7C7}"/>
              </a:ext>
            </a:extLst>
          </p:cNvPr>
          <p:cNvCxnSpPr>
            <a:cxnSpLocks/>
          </p:cNvCxnSpPr>
          <p:nvPr/>
        </p:nvCxnSpPr>
        <p:spPr>
          <a:xfrm flipH="1" flipV="1">
            <a:off x="9502066" y="1337733"/>
            <a:ext cx="654959" cy="43249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CFA8479-CB25-DDD2-9D85-D2CE1BD5FD92}"/>
              </a:ext>
            </a:extLst>
          </p:cNvPr>
          <p:cNvSpPr txBox="1"/>
          <p:nvPr/>
        </p:nvSpPr>
        <p:spPr>
          <a:xfrm>
            <a:off x="7655527" y="938578"/>
            <a:ext cx="409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2. </a:t>
            </a:r>
            <a:r>
              <a:rPr lang="fr-FR" dirty="0" err="1">
                <a:solidFill>
                  <a:srgbClr val="FFC000"/>
                </a:solidFill>
              </a:rPr>
              <a:t>Switching</a:t>
            </a:r>
            <a:r>
              <a:rPr lang="fr-FR" dirty="0">
                <a:solidFill>
                  <a:srgbClr val="FFC000"/>
                </a:solidFill>
              </a:rPr>
              <a:t> on the keyboard and mouse</a:t>
            </a:r>
          </a:p>
        </p:txBody>
      </p:sp>
    </p:spTree>
    <p:extLst>
      <p:ext uri="{BB962C8B-B14F-4D97-AF65-F5344CB8AC3E}">
        <p14:creationId xmlns:p14="http://schemas.microsoft.com/office/powerpoint/2010/main" val="324976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37</a:t>
            </a:fld>
            <a:endParaRPr lang="fr-FR" sz="2000" dirty="0"/>
          </a:p>
        </p:txBody>
      </p:sp>
      <p:pic>
        <p:nvPicPr>
          <p:cNvPr id="9" name="Image 8" descr="Une image contenant texte, ordinateur, intérieur, guichet&#10;&#10;Description générée automatiquement">
            <a:extLst>
              <a:ext uri="{FF2B5EF4-FFF2-40B4-BE49-F238E27FC236}">
                <a16:creationId xmlns:a16="http://schemas.microsoft.com/office/drawing/2014/main" id="{81DC6B42-7534-A9FA-3829-E46424F7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0"/>
          <a:stretch/>
        </p:blipFill>
        <p:spPr>
          <a:xfrm>
            <a:off x="1524000" y="1801504"/>
            <a:ext cx="9144000" cy="494049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C04BAC-E516-FFAC-9DBE-94DCC5262CEF}"/>
              </a:ext>
            </a:extLst>
          </p:cNvPr>
          <p:cNvCxnSpPr>
            <a:cxnSpLocks/>
          </p:cNvCxnSpPr>
          <p:nvPr/>
        </p:nvCxnSpPr>
        <p:spPr>
          <a:xfrm flipH="1" flipV="1">
            <a:off x="3524435" y="3500227"/>
            <a:ext cx="310718" cy="2748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52211-3388-8D54-9B28-7A67E8F30B65}"/>
              </a:ext>
            </a:extLst>
          </p:cNvPr>
          <p:cNvSpPr txBox="1"/>
          <p:nvPr/>
        </p:nvSpPr>
        <p:spPr>
          <a:xfrm>
            <a:off x="2061018" y="3105834"/>
            <a:ext cx="231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2.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green LED </a:t>
            </a:r>
            <a:r>
              <a:rPr lang="fr-FR" dirty="0" err="1"/>
              <a:t>turns</a:t>
            </a:r>
            <a:r>
              <a:rPr lang="fr-FR" dirty="0"/>
              <a:t> off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9F74449-2998-C2F5-4807-76B9BA74F770}"/>
              </a:ext>
            </a:extLst>
          </p:cNvPr>
          <p:cNvCxnSpPr>
            <a:cxnSpLocks/>
          </p:cNvCxnSpPr>
          <p:nvPr/>
        </p:nvCxnSpPr>
        <p:spPr>
          <a:xfrm>
            <a:off x="9318826" y="5298654"/>
            <a:ext cx="1498400" cy="60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25A27D-0BBD-4AFB-D9E6-0AB12B37E7C7}"/>
              </a:ext>
            </a:extLst>
          </p:cNvPr>
          <p:cNvCxnSpPr>
            <a:cxnSpLocks/>
          </p:cNvCxnSpPr>
          <p:nvPr/>
        </p:nvCxnSpPr>
        <p:spPr>
          <a:xfrm flipV="1">
            <a:off x="10157025" y="5359010"/>
            <a:ext cx="660201" cy="30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CFA8479-CB25-DDD2-9D85-D2CE1BD5FD92}"/>
              </a:ext>
            </a:extLst>
          </p:cNvPr>
          <p:cNvSpPr txBox="1"/>
          <p:nvPr/>
        </p:nvSpPr>
        <p:spPr>
          <a:xfrm>
            <a:off x="10817226" y="4564669"/>
            <a:ext cx="1309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4. Switch off the keyboard and mouse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51D4BF-5C69-D29B-24D9-3905EBFA7E58}"/>
              </a:ext>
            </a:extLst>
          </p:cNvPr>
          <p:cNvSpPr txBox="1"/>
          <p:nvPr/>
        </p:nvSpPr>
        <p:spPr>
          <a:xfrm>
            <a:off x="5660539" y="2210179"/>
            <a:ext cx="426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1. </a:t>
            </a:r>
            <a:r>
              <a:rPr lang="fr-FR" dirty="0" err="1"/>
              <a:t>Shutdown</a:t>
            </a:r>
            <a:r>
              <a:rPr lang="fr-FR" dirty="0"/>
              <a:t> </a:t>
            </a:r>
            <a:r>
              <a:rPr lang="fr-FR" dirty="0" err="1"/>
              <a:t>properly</a:t>
            </a:r>
            <a:r>
              <a:rPr lang="fr-FR" dirty="0"/>
              <a:t> the Linux distribution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673044-EC75-5CD6-C2E7-418DF96ABDE2}"/>
              </a:ext>
            </a:extLst>
          </p:cNvPr>
          <p:cNvCxnSpPr>
            <a:cxnSpLocks/>
          </p:cNvCxnSpPr>
          <p:nvPr/>
        </p:nvCxnSpPr>
        <p:spPr>
          <a:xfrm flipV="1">
            <a:off x="1096538" y="5055299"/>
            <a:ext cx="1389761" cy="6074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F151FDB-86E6-DA25-6583-7E1121F205C3}"/>
              </a:ext>
            </a:extLst>
          </p:cNvPr>
          <p:cNvSpPr txBox="1"/>
          <p:nvPr/>
        </p:nvSpPr>
        <p:spPr>
          <a:xfrm>
            <a:off x="7613" y="5124349"/>
            <a:ext cx="163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3. </a:t>
            </a:r>
            <a:r>
              <a:rPr lang="fr-FR" dirty="0" err="1"/>
              <a:t>Withdraw</a:t>
            </a:r>
            <a:r>
              <a:rPr lang="fr-FR" dirty="0"/>
              <a:t> the power </a:t>
            </a:r>
            <a:r>
              <a:rPr lang="fr-FR" dirty="0" err="1"/>
              <a:t>supply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02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2B8C9-72B1-3465-E90F-A6CD48984667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1141</TotalTime>
  <Words>1096</Words>
  <Application>Microsoft Office PowerPoint</Application>
  <PresentationFormat>Grand écran</PresentationFormat>
  <Paragraphs>309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SETUP</vt:lpstr>
      <vt:lpstr>The Raspberry board</vt:lpstr>
      <vt:lpstr>Connections to peripherical devices</vt:lpstr>
      <vt:lpstr>Linux distribution: Raspberry Pi OS (previously Raspbian)</vt:lpstr>
      <vt:lpstr>Sense Hat board</vt:lpstr>
      <vt:lpstr>Price</vt:lpstr>
      <vt:lpstr>Sensors and signal Conditioning</vt:lpstr>
      <vt:lpstr>Sensors to study</vt:lpstr>
      <vt:lpstr>How to measure ….?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Humidity / temperature sensor process</vt:lpstr>
      <vt:lpstr>ADC resolution for temperature sensor</vt:lpstr>
      <vt:lpstr>Summary on ADC sensitivity</vt:lpstr>
      <vt:lpstr>Organization</vt:lpstr>
      <vt:lpstr>Organization in sessions</vt:lpstr>
      <vt:lpstr>Multi-plaTform development</vt:lpstr>
      <vt:lpstr>Tools to USE</vt:lpstr>
      <vt:lpstr>Skill assessment</vt:lpstr>
      <vt:lpstr>Booting / Turning off your raspberry </vt:lpstr>
      <vt:lpstr>Boot</vt:lpstr>
      <vt:lpstr>shutdown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Eric Conte</cp:lastModifiedBy>
  <cp:revision>489</cp:revision>
  <dcterms:created xsi:type="dcterms:W3CDTF">2019-02-12T06:07:15Z</dcterms:created>
  <dcterms:modified xsi:type="dcterms:W3CDTF">2023-02-07T19:01:45Z</dcterms:modified>
</cp:coreProperties>
</file>